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11" r:id="rId2"/>
    <p:sldId id="304" r:id="rId3"/>
    <p:sldId id="310" r:id="rId4"/>
    <p:sldId id="280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5" r:id="rId18"/>
    <p:sldId id="324" r:id="rId19"/>
    <p:sldId id="326" r:id="rId20"/>
    <p:sldId id="327" r:id="rId21"/>
    <p:sldId id="328" r:id="rId22"/>
    <p:sldId id="329" r:id="rId23"/>
    <p:sldId id="331" r:id="rId24"/>
    <p:sldId id="330" r:id="rId25"/>
  </p:sldIdLst>
  <p:sldSz cx="12801600" cy="9601200" type="A3"/>
  <p:notesSz cx="6734175" cy="9853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87101" autoAdjust="0"/>
  </p:normalViewPr>
  <p:slideViewPr>
    <p:cSldViewPr>
      <p:cViewPr varScale="1">
        <p:scale>
          <a:sx n="70" d="100"/>
          <a:sy n="70" d="100"/>
        </p:scale>
        <p:origin x="-132" y="-34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1"/>
    </p:cViewPr>
  </p:sorterViewPr>
  <p:notesViewPr>
    <p:cSldViewPr>
      <p:cViewPr varScale="1">
        <p:scale>
          <a:sx n="77" d="100"/>
          <a:sy n="77" d="100"/>
        </p:scale>
        <p:origin x="-2160" y="-84"/>
      </p:cViewPr>
      <p:guideLst>
        <p:guide orient="horz" pos="3103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4F300-7D0B-4136-B792-54905754714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483CFC-4825-4582-AC82-EF69541A118C}">
      <dgm:prSet phldrT="[Text]"/>
      <dgm:spPr/>
      <dgm:t>
        <a:bodyPr/>
        <a:lstStyle/>
        <a:p>
          <a:r>
            <a:rPr lang="en-GB" dirty="0" smtClean="0"/>
            <a:t>Design Brief Analysis</a:t>
          </a:r>
          <a:endParaRPr lang="en-GB" dirty="0"/>
        </a:p>
      </dgm:t>
    </dgm:pt>
    <dgm:pt modelId="{43452453-51E6-47D9-B2EF-B69AB131C277}" type="parTrans" cxnId="{4FCF6E4E-24E6-44B2-9562-C8100BC7832B}">
      <dgm:prSet/>
      <dgm:spPr/>
      <dgm:t>
        <a:bodyPr/>
        <a:lstStyle/>
        <a:p>
          <a:endParaRPr lang="en-GB"/>
        </a:p>
      </dgm:t>
    </dgm:pt>
    <dgm:pt modelId="{4973AC35-9DD4-42A7-A739-7F38193F121E}" type="sibTrans" cxnId="{4FCF6E4E-24E6-44B2-9562-C8100BC7832B}">
      <dgm:prSet/>
      <dgm:spPr/>
      <dgm:t>
        <a:bodyPr/>
        <a:lstStyle/>
        <a:p>
          <a:endParaRPr lang="en-GB"/>
        </a:p>
      </dgm:t>
    </dgm:pt>
    <dgm:pt modelId="{97C38AA0-1D3B-4FE7-A88D-2B32CB05FC60}">
      <dgm:prSet phldrT="[Text]"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Environmental Issues</a:t>
          </a:r>
          <a:endParaRPr lang="en-GB" dirty="0">
            <a:solidFill>
              <a:schemeClr val="tx1"/>
            </a:solidFill>
          </a:endParaRPr>
        </a:p>
      </dgm:t>
    </dgm:pt>
    <dgm:pt modelId="{7F6F4A0B-0E35-4D64-9FAB-EDEB9354EF77}" type="parTrans" cxnId="{00A06D18-91C4-4478-B42E-1BEE14EAB2A2}">
      <dgm:prSet/>
      <dgm:spPr/>
      <dgm:t>
        <a:bodyPr/>
        <a:lstStyle/>
        <a:p>
          <a:endParaRPr lang="en-GB"/>
        </a:p>
      </dgm:t>
    </dgm:pt>
    <dgm:pt modelId="{C1EF5D79-12BD-4D10-AB48-3ED0DC3232F5}" type="sibTrans" cxnId="{00A06D18-91C4-4478-B42E-1BEE14EAB2A2}">
      <dgm:prSet/>
      <dgm:spPr/>
      <dgm:t>
        <a:bodyPr/>
        <a:lstStyle/>
        <a:p>
          <a:endParaRPr lang="en-GB"/>
        </a:p>
      </dgm:t>
    </dgm:pt>
    <dgm:pt modelId="{9DCFE507-F692-4F97-B7DD-39B472542756}">
      <dgm:prSet phldrT="[Text]"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Target market needs</a:t>
          </a:r>
          <a:endParaRPr lang="en-GB" dirty="0">
            <a:solidFill>
              <a:schemeClr val="tx1"/>
            </a:solidFill>
          </a:endParaRPr>
        </a:p>
      </dgm:t>
    </dgm:pt>
    <dgm:pt modelId="{8D6EAA8B-9F07-4A66-9F9A-7BB44B33F7CA}" type="parTrans" cxnId="{8EB5F443-B408-4B80-B74A-928FB24BA4B7}">
      <dgm:prSet/>
      <dgm:spPr/>
      <dgm:t>
        <a:bodyPr/>
        <a:lstStyle/>
        <a:p>
          <a:endParaRPr lang="en-GB"/>
        </a:p>
      </dgm:t>
    </dgm:pt>
    <dgm:pt modelId="{ACEAF62C-065E-4DB0-A27F-25753FAED56D}" type="sibTrans" cxnId="{8EB5F443-B408-4B80-B74A-928FB24BA4B7}">
      <dgm:prSet/>
      <dgm:spPr/>
      <dgm:t>
        <a:bodyPr/>
        <a:lstStyle/>
        <a:p>
          <a:endParaRPr lang="en-GB"/>
        </a:p>
      </dgm:t>
    </dgm:pt>
    <dgm:pt modelId="{84307D22-7625-416C-B9A8-047ADF9D5BE5}">
      <dgm:prSet phldrT="[Text]"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Speciality Ranges</a:t>
          </a:r>
        </a:p>
      </dgm:t>
    </dgm:pt>
    <dgm:pt modelId="{9B67B386-B6C8-4492-8BB5-165FD7C68A6F}" type="parTrans" cxnId="{086DBB4F-704D-4627-80B5-EA37DF32DB50}">
      <dgm:prSet/>
      <dgm:spPr/>
      <dgm:t>
        <a:bodyPr/>
        <a:lstStyle/>
        <a:p>
          <a:endParaRPr lang="en-GB"/>
        </a:p>
      </dgm:t>
    </dgm:pt>
    <dgm:pt modelId="{95D66C8B-3EF2-43B3-BC70-82A131D3065E}" type="sibTrans" cxnId="{086DBB4F-704D-4627-80B5-EA37DF32DB50}">
      <dgm:prSet/>
      <dgm:spPr/>
      <dgm:t>
        <a:bodyPr/>
        <a:lstStyle/>
        <a:p>
          <a:endParaRPr lang="en-GB"/>
        </a:p>
      </dgm:t>
    </dgm:pt>
    <dgm:pt modelId="{D3400A1C-7421-4FD7-A892-2410C544AC5B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Existing Products</a:t>
          </a:r>
          <a:endParaRPr lang="en-US" dirty="0">
            <a:solidFill>
              <a:schemeClr val="tx1"/>
            </a:solidFill>
          </a:endParaRPr>
        </a:p>
      </dgm:t>
    </dgm:pt>
    <dgm:pt modelId="{E23EAF97-68DA-4316-A9D6-596BD7D05BAC}" type="parTrans" cxnId="{F0942C06-40BA-4C8B-AACA-A4830CFD7804}">
      <dgm:prSet/>
      <dgm:spPr/>
      <dgm:t>
        <a:bodyPr/>
        <a:lstStyle/>
        <a:p>
          <a:endParaRPr lang="en-GB"/>
        </a:p>
      </dgm:t>
    </dgm:pt>
    <dgm:pt modelId="{DD836CB3-7206-4FA9-8640-7CF8C299836D}" type="sibTrans" cxnId="{F0942C06-40BA-4C8B-AACA-A4830CFD7804}">
      <dgm:prSet/>
      <dgm:spPr/>
      <dgm:t>
        <a:bodyPr/>
        <a:lstStyle/>
        <a:p>
          <a:endParaRPr lang="en-GB"/>
        </a:p>
      </dgm:t>
    </dgm:pt>
    <dgm:pt modelId="{15FBE7F2-7FFA-4089-8DFA-199D3431911B}">
      <dgm:prSet phldrT="[Text]"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Materials &amp; Components</a:t>
          </a:r>
          <a:endParaRPr lang="en-GB" dirty="0">
            <a:solidFill>
              <a:schemeClr val="tx1"/>
            </a:solidFill>
          </a:endParaRPr>
        </a:p>
      </dgm:t>
    </dgm:pt>
    <dgm:pt modelId="{CB5DDC2F-CC62-463B-8D83-49CEE5DC3378}" type="parTrans" cxnId="{F5B18EA2-0E9A-4058-BF08-D98664BC2D16}">
      <dgm:prSet/>
      <dgm:spPr/>
      <dgm:t>
        <a:bodyPr/>
        <a:lstStyle/>
        <a:p>
          <a:endParaRPr lang="en-GB"/>
        </a:p>
      </dgm:t>
    </dgm:pt>
    <dgm:pt modelId="{0780A4A4-4559-4406-8AD6-0029FEB3BCF8}" type="sibTrans" cxnId="{F5B18EA2-0E9A-4058-BF08-D98664BC2D16}">
      <dgm:prSet/>
      <dgm:spPr/>
      <dgm:t>
        <a:bodyPr/>
        <a:lstStyle/>
        <a:p>
          <a:endParaRPr lang="en-GB"/>
        </a:p>
      </dgm:t>
    </dgm:pt>
    <dgm:pt modelId="{E6390663-0D3A-4773-BD80-FCC6A7F4FF5A}">
      <dgm:prSet phldrT="[Text]"/>
      <dgm:spPr>
        <a:solidFill>
          <a:schemeClr val="bg1"/>
        </a:solidFill>
        <a:ln>
          <a:solidFill>
            <a:schemeClr val="tx1"/>
          </a:solidFill>
        </a:ln>
        <a:scene3d>
          <a:camera prst="perspectiveHeroicExtremeLeftFacing"/>
          <a:lightRig rig="threePt" dir="t"/>
        </a:scene3d>
        <a:sp3d>
          <a:bevelT w="25400"/>
          <a:bevelB w="25400"/>
        </a:sp3d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Scales Of Production</a:t>
          </a:r>
          <a:endParaRPr lang="en-GB" dirty="0">
            <a:solidFill>
              <a:schemeClr val="tx1"/>
            </a:solidFill>
          </a:endParaRPr>
        </a:p>
      </dgm:t>
    </dgm:pt>
    <dgm:pt modelId="{244720E1-93AC-4D4E-99B6-53FC2E59C085}" type="parTrans" cxnId="{12CAC025-6BF3-4F3E-A722-C3AAE73DD37A}">
      <dgm:prSet/>
      <dgm:spPr/>
      <dgm:t>
        <a:bodyPr/>
        <a:lstStyle/>
        <a:p>
          <a:endParaRPr lang="en-GB"/>
        </a:p>
      </dgm:t>
    </dgm:pt>
    <dgm:pt modelId="{1B87600C-EE2B-4C36-A48F-9DD6E953BB2C}" type="sibTrans" cxnId="{12CAC025-6BF3-4F3E-A722-C3AAE73DD37A}">
      <dgm:prSet/>
      <dgm:spPr/>
      <dgm:t>
        <a:bodyPr/>
        <a:lstStyle/>
        <a:p>
          <a:endParaRPr lang="en-GB"/>
        </a:p>
      </dgm:t>
    </dgm:pt>
    <dgm:pt modelId="{86771CB8-2CF1-4AF7-A6C0-993CD34DDC04}" type="pres">
      <dgm:prSet presAssocID="{CFF4F300-7D0B-4136-B792-5490575471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1AE103-53CA-4128-8045-DF225463D829}" type="pres">
      <dgm:prSet presAssocID="{1A483CFC-4825-4582-AC82-EF69541A118C}" presName="centerShape" presStyleLbl="node0" presStyleIdx="0" presStyleCnt="1" custLinFactNeighborX="1678" custLinFactNeighborY="-2107"/>
      <dgm:spPr/>
      <dgm:t>
        <a:bodyPr/>
        <a:lstStyle/>
        <a:p>
          <a:endParaRPr lang="en-GB"/>
        </a:p>
      </dgm:t>
    </dgm:pt>
    <dgm:pt modelId="{ACC65E4D-F156-4FE3-B74E-60952506CE5B}" type="pres">
      <dgm:prSet presAssocID="{7F6F4A0B-0E35-4D64-9FAB-EDEB9354EF77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4525AAF3-E34D-46C6-B377-9B771DD35AEF}" type="pres">
      <dgm:prSet presAssocID="{97C38AA0-1D3B-4FE7-A88D-2B32CB05FC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39111-9FE0-4E79-AAA2-40C64F4BD25D}" type="pres">
      <dgm:prSet presAssocID="{8D6EAA8B-9F07-4A66-9F9A-7BB44B33F7CA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A9A88921-4C66-462B-9F45-4B47F1712CA1}" type="pres">
      <dgm:prSet presAssocID="{9DCFE507-F692-4F97-B7DD-39B472542756}" presName="node" presStyleLbl="node1" presStyleIdx="1" presStyleCnt="6" custRadScaleRad="100006" custRadScaleInc="-1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ACAF4-F347-47C1-94EF-90893C21CFA4}" type="pres">
      <dgm:prSet presAssocID="{E23EAF97-68DA-4316-A9D6-596BD7D05BAC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27CB6358-DCD7-4BA6-B783-F9F684A47EF0}" type="pres">
      <dgm:prSet presAssocID="{D3400A1C-7421-4FD7-A892-2410C544AC5B}" presName="node" presStyleLbl="node1" presStyleIdx="2" presStyleCnt="6" custRadScaleRad="98462" custRadScaleInc="-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80DF3-7F3F-446A-AB95-803895378D27}" type="pres">
      <dgm:prSet presAssocID="{9B67B386-B6C8-4492-8BB5-165FD7C68A6F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46AE711B-6FA3-4C31-AF5B-98DBC35B12C3}" type="pres">
      <dgm:prSet presAssocID="{84307D22-7625-416C-B9A8-047ADF9D5BE5}" presName="node" presStyleLbl="node1" presStyleIdx="3" presStyleCnt="6" custRadScaleRad="98462" custRadScaleInc="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99F7A-D3DE-43C5-8403-FAD7356664ED}" type="pres">
      <dgm:prSet presAssocID="{CB5DDC2F-CC62-463B-8D83-49CEE5DC3378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827099FF-F7C4-4066-B634-2C88FC265293}" type="pres">
      <dgm:prSet presAssocID="{15FBE7F2-7FFA-4089-8DFA-199D3431911B}" presName="node" presStyleLbl="node1" presStyleIdx="4" presStyleCnt="6" custRadScaleRad="99057" custRadScaleInc="2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F6AB0D-E545-43BF-998C-CAC41AFE6EBA}" type="pres">
      <dgm:prSet presAssocID="{244720E1-93AC-4D4E-99B6-53FC2E59C085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E4A970C5-9625-4239-8DBB-52DCD1DB9FB1}" type="pres">
      <dgm:prSet presAssocID="{E6390663-0D3A-4773-BD80-FCC6A7F4FF5A}" presName="node" presStyleLbl="node1" presStyleIdx="5" presStyleCnt="6" custRadScaleRad="100013" custRadScaleInc="30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617CA5-AB8C-4513-B482-92485571DE6E}" type="presOf" srcId="{D3400A1C-7421-4FD7-A892-2410C544AC5B}" destId="{27CB6358-DCD7-4BA6-B783-F9F684A47EF0}" srcOrd="0" destOrd="0" presId="urn:microsoft.com/office/officeart/2005/8/layout/radial4"/>
    <dgm:cxn modelId="{84D76188-6489-463E-B9B3-F57BDA861C0E}" type="presOf" srcId="{E6390663-0D3A-4773-BD80-FCC6A7F4FF5A}" destId="{E4A970C5-9625-4239-8DBB-52DCD1DB9FB1}" srcOrd="0" destOrd="0" presId="urn:microsoft.com/office/officeart/2005/8/layout/radial4"/>
    <dgm:cxn modelId="{69A25A35-6093-43F5-969F-FBB15D608166}" type="presOf" srcId="{7F6F4A0B-0E35-4D64-9FAB-EDEB9354EF77}" destId="{ACC65E4D-F156-4FE3-B74E-60952506CE5B}" srcOrd="0" destOrd="0" presId="urn:microsoft.com/office/officeart/2005/8/layout/radial4"/>
    <dgm:cxn modelId="{F5BC8BB0-A070-48D7-A1D5-DAD2BA480000}" type="presOf" srcId="{8D6EAA8B-9F07-4A66-9F9A-7BB44B33F7CA}" destId="{16C39111-9FE0-4E79-AAA2-40C64F4BD25D}" srcOrd="0" destOrd="0" presId="urn:microsoft.com/office/officeart/2005/8/layout/radial4"/>
    <dgm:cxn modelId="{D86A0390-3D98-46C3-824C-C32012040CF2}" type="presOf" srcId="{9DCFE507-F692-4F97-B7DD-39B472542756}" destId="{A9A88921-4C66-462B-9F45-4B47F1712CA1}" srcOrd="0" destOrd="0" presId="urn:microsoft.com/office/officeart/2005/8/layout/radial4"/>
    <dgm:cxn modelId="{12CAC025-6BF3-4F3E-A722-C3AAE73DD37A}" srcId="{1A483CFC-4825-4582-AC82-EF69541A118C}" destId="{E6390663-0D3A-4773-BD80-FCC6A7F4FF5A}" srcOrd="5" destOrd="0" parTransId="{244720E1-93AC-4D4E-99B6-53FC2E59C085}" sibTransId="{1B87600C-EE2B-4C36-A48F-9DD6E953BB2C}"/>
    <dgm:cxn modelId="{8EB5F443-B408-4B80-B74A-928FB24BA4B7}" srcId="{1A483CFC-4825-4582-AC82-EF69541A118C}" destId="{9DCFE507-F692-4F97-B7DD-39B472542756}" srcOrd="1" destOrd="0" parTransId="{8D6EAA8B-9F07-4A66-9F9A-7BB44B33F7CA}" sibTransId="{ACEAF62C-065E-4DB0-A27F-25753FAED56D}"/>
    <dgm:cxn modelId="{086DBB4F-704D-4627-80B5-EA37DF32DB50}" srcId="{1A483CFC-4825-4582-AC82-EF69541A118C}" destId="{84307D22-7625-416C-B9A8-047ADF9D5BE5}" srcOrd="3" destOrd="0" parTransId="{9B67B386-B6C8-4492-8BB5-165FD7C68A6F}" sibTransId="{95D66C8B-3EF2-43B3-BC70-82A131D3065E}"/>
    <dgm:cxn modelId="{9F37BB6D-7C2B-440E-A73C-80FF24D14B27}" type="presOf" srcId="{CFF4F300-7D0B-4136-B792-549057547143}" destId="{86771CB8-2CF1-4AF7-A6C0-993CD34DDC04}" srcOrd="0" destOrd="0" presId="urn:microsoft.com/office/officeart/2005/8/layout/radial4"/>
    <dgm:cxn modelId="{03BB3D42-E66A-491B-B939-465852D36DE3}" type="presOf" srcId="{84307D22-7625-416C-B9A8-047ADF9D5BE5}" destId="{46AE711B-6FA3-4C31-AF5B-98DBC35B12C3}" srcOrd="0" destOrd="0" presId="urn:microsoft.com/office/officeart/2005/8/layout/radial4"/>
    <dgm:cxn modelId="{00A06D18-91C4-4478-B42E-1BEE14EAB2A2}" srcId="{1A483CFC-4825-4582-AC82-EF69541A118C}" destId="{97C38AA0-1D3B-4FE7-A88D-2B32CB05FC60}" srcOrd="0" destOrd="0" parTransId="{7F6F4A0B-0E35-4D64-9FAB-EDEB9354EF77}" sibTransId="{C1EF5D79-12BD-4D10-AB48-3ED0DC3232F5}"/>
    <dgm:cxn modelId="{4FCF6E4E-24E6-44B2-9562-C8100BC7832B}" srcId="{CFF4F300-7D0B-4136-B792-549057547143}" destId="{1A483CFC-4825-4582-AC82-EF69541A118C}" srcOrd="0" destOrd="0" parTransId="{43452453-51E6-47D9-B2EF-B69AB131C277}" sibTransId="{4973AC35-9DD4-42A7-A739-7F38193F121E}"/>
    <dgm:cxn modelId="{F5B18EA2-0E9A-4058-BF08-D98664BC2D16}" srcId="{1A483CFC-4825-4582-AC82-EF69541A118C}" destId="{15FBE7F2-7FFA-4089-8DFA-199D3431911B}" srcOrd="4" destOrd="0" parTransId="{CB5DDC2F-CC62-463B-8D83-49CEE5DC3378}" sibTransId="{0780A4A4-4559-4406-8AD6-0029FEB3BCF8}"/>
    <dgm:cxn modelId="{72DFF4AB-D435-4C18-9893-4A4245406DB6}" type="presOf" srcId="{9B67B386-B6C8-4492-8BB5-165FD7C68A6F}" destId="{03E80DF3-7F3F-446A-AB95-803895378D27}" srcOrd="0" destOrd="0" presId="urn:microsoft.com/office/officeart/2005/8/layout/radial4"/>
    <dgm:cxn modelId="{82D0058E-968C-4487-B061-413D6631874C}" type="presOf" srcId="{E23EAF97-68DA-4316-A9D6-596BD7D05BAC}" destId="{A38ACAF4-F347-47C1-94EF-90893C21CFA4}" srcOrd="0" destOrd="0" presId="urn:microsoft.com/office/officeart/2005/8/layout/radial4"/>
    <dgm:cxn modelId="{F0942C06-40BA-4C8B-AACA-A4830CFD7804}" srcId="{1A483CFC-4825-4582-AC82-EF69541A118C}" destId="{D3400A1C-7421-4FD7-A892-2410C544AC5B}" srcOrd="2" destOrd="0" parTransId="{E23EAF97-68DA-4316-A9D6-596BD7D05BAC}" sibTransId="{DD836CB3-7206-4FA9-8640-7CF8C299836D}"/>
    <dgm:cxn modelId="{5CA450A4-D8C5-4661-8533-DB206FDD74D8}" type="presOf" srcId="{15FBE7F2-7FFA-4089-8DFA-199D3431911B}" destId="{827099FF-F7C4-4066-B634-2C88FC265293}" srcOrd="0" destOrd="0" presId="urn:microsoft.com/office/officeart/2005/8/layout/radial4"/>
    <dgm:cxn modelId="{FB9706B8-3CA7-4604-B661-04CBFCC01762}" type="presOf" srcId="{CB5DDC2F-CC62-463B-8D83-49CEE5DC3378}" destId="{49399F7A-D3DE-43C5-8403-FAD7356664ED}" srcOrd="0" destOrd="0" presId="urn:microsoft.com/office/officeart/2005/8/layout/radial4"/>
    <dgm:cxn modelId="{214E5927-3F8C-4FB5-8B0C-32145CEFD496}" type="presOf" srcId="{244720E1-93AC-4D4E-99B6-53FC2E59C085}" destId="{3BF6AB0D-E545-43BF-998C-CAC41AFE6EBA}" srcOrd="0" destOrd="0" presId="urn:microsoft.com/office/officeart/2005/8/layout/radial4"/>
    <dgm:cxn modelId="{7ABB191A-C4EF-4411-83B6-430C1A280807}" type="presOf" srcId="{97C38AA0-1D3B-4FE7-A88D-2B32CB05FC60}" destId="{4525AAF3-E34D-46C6-B377-9B771DD35AEF}" srcOrd="0" destOrd="0" presId="urn:microsoft.com/office/officeart/2005/8/layout/radial4"/>
    <dgm:cxn modelId="{B6645493-1E4B-42A2-A474-DDCAD04C36E1}" type="presOf" srcId="{1A483CFC-4825-4582-AC82-EF69541A118C}" destId="{241AE103-53CA-4128-8045-DF225463D829}" srcOrd="0" destOrd="0" presId="urn:microsoft.com/office/officeart/2005/8/layout/radial4"/>
    <dgm:cxn modelId="{19352CAD-114A-43A4-B624-100986F008F4}" type="presParOf" srcId="{86771CB8-2CF1-4AF7-A6C0-993CD34DDC04}" destId="{241AE103-53CA-4128-8045-DF225463D829}" srcOrd="0" destOrd="0" presId="urn:microsoft.com/office/officeart/2005/8/layout/radial4"/>
    <dgm:cxn modelId="{12161EDA-A183-49F2-BF40-7FF0C2640BD7}" type="presParOf" srcId="{86771CB8-2CF1-4AF7-A6C0-993CD34DDC04}" destId="{ACC65E4D-F156-4FE3-B74E-60952506CE5B}" srcOrd="1" destOrd="0" presId="urn:microsoft.com/office/officeart/2005/8/layout/radial4"/>
    <dgm:cxn modelId="{661EA9A2-7CC8-4ED9-BF80-B999B7EC83F1}" type="presParOf" srcId="{86771CB8-2CF1-4AF7-A6C0-993CD34DDC04}" destId="{4525AAF3-E34D-46C6-B377-9B771DD35AEF}" srcOrd="2" destOrd="0" presId="urn:microsoft.com/office/officeart/2005/8/layout/radial4"/>
    <dgm:cxn modelId="{9684F61E-2C7C-4731-BB8C-7984E150A9E7}" type="presParOf" srcId="{86771CB8-2CF1-4AF7-A6C0-993CD34DDC04}" destId="{16C39111-9FE0-4E79-AAA2-40C64F4BD25D}" srcOrd="3" destOrd="0" presId="urn:microsoft.com/office/officeart/2005/8/layout/radial4"/>
    <dgm:cxn modelId="{9CC2A5B8-C524-4D4B-AEFB-3248CC31853C}" type="presParOf" srcId="{86771CB8-2CF1-4AF7-A6C0-993CD34DDC04}" destId="{A9A88921-4C66-462B-9F45-4B47F1712CA1}" srcOrd="4" destOrd="0" presId="urn:microsoft.com/office/officeart/2005/8/layout/radial4"/>
    <dgm:cxn modelId="{98FEE933-A3E8-4A07-BCB3-9BEF65C6817F}" type="presParOf" srcId="{86771CB8-2CF1-4AF7-A6C0-993CD34DDC04}" destId="{A38ACAF4-F347-47C1-94EF-90893C21CFA4}" srcOrd="5" destOrd="0" presId="urn:microsoft.com/office/officeart/2005/8/layout/radial4"/>
    <dgm:cxn modelId="{456A2964-34C3-42C8-A8D5-65EC6E8AEB44}" type="presParOf" srcId="{86771CB8-2CF1-4AF7-A6C0-993CD34DDC04}" destId="{27CB6358-DCD7-4BA6-B783-F9F684A47EF0}" srcOrd="6" destOrd="0" presId="urn:microsoft.com/office/officeart/2005/8/layout/radial4"/>
    <dgm:cxn modelId="{C85A4BDA-6CEA-4EA7-99FA-FEC21B169F82}" type="presParOf" srcId="{86771CB8-2CF1-4AF7-A6C0-993CD34DDC04}" destId="{03E80DF3-7F3F-446A-AB95-803895378D27}" srcOrd="7" destOrd="0" presId="urn:microsoft.com/office/officeart/2005/8/layout/radial4"/>
    <dgm:cxn modelId="{3A3C9AC5-9A57-4203-AE63-A25F14ADEF42}" type="presParOf" srcId="{86771CB8-2CF1-4AF7-A6C0-993CD34DDC04}" destId="{46AE711B-6FA3-4C31-AF5B-98DBC35B12C3}" srcOrd="8" destOrd="0" presId="urn:microsoft.com/office/officeart/2005/8/layout/radial4"/>
    <dgm:cxn modelId="{6F1AB878-F6A3-441C-904B-F2A41099B53D}" type="presParOf" srcId="{86771CB8-2CF1-4AF7-A6C0-993CD34DDC04}" destId="{49399F7A-D3DE-43C5-8403-FAD7356664ED}" srcOrd="9" destOrd="0" presId="urn:microsoft.com/office/officeart/2005/8/layout/radial4"/>
    <dgm:cxn modelId="{84BE5E79-808B-4A73-BF3C-22E6D76047D4}" type="presParOf" srcId="{86771CB8-2CF1-4AF7-A6C0-993CD34DDC04}" destId="{827099FF-F7C4-4066-B634-2C88FC265293}" srcOrd="10" destOrd="0" presId="urn:microsoft.com/office/officeart/2005/8/layout/radial4"/>
    <dgm:cxn modelId="{C99EF1D7-01CB-49D5-9040-F27F4CB7CC7B}" type="presParOf" srcId="{86771CB8-2CF1-4AF7-A6C0-993CD34DDC04}" destId="{3BF6AB0D-E545-43BF-998C-CAC41AFE6EBA}" srcOrd="11" destOrd="0" presId="urn:microsoft.com/office/officeart/2005/8/layout/radial4"/>
    <dgm:cxn modelId="{244FB04C-082A-47A2-BFDD-F4B75DE82C80}" type="presParOf" srcId="{86771CB8-2CF1-4AF7-A6C0-993CD34DDC04}" destId="{E4A970C5-9625-4239-8DBB-52DCD1DB9FB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AE103-53CA-4128-8045-DF225463D829}">
      <dsp:nvSpPr>
        <dsp:cNvPr id="0" name=""/>
        <dsp:cNvSpPr/>
      </dsp:nvSpPr>
      <dsp:spPr>
        <a:xfrm>
          <a:off x="2748424" y="2575869"/>
          <a:ext cx="1939180" cy="1939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Design Brief Analysis</a:t>
          </a:r>
          <a:endParaRPr lang="en-GB" sz="3100" kern="1200" dirty="0"/>
        </a:p>
      </dsp:txBody>
      <dsp:txXfrm>
        <a:off x="3032410" y="2859855"/>
        <a:ext cx="1371208" cy="1371208"/>
      </dsp:txXfrm>
    </dsp:sp>
    <dsp:sp modelId="{ACC65E4D-F156-4FE3-B74E-60952506CE5B}">
      <dsp:nvSpPr>
        <dsp:cNvPr id="0" name=""/>
        <dsp:cNvSpPr/>
      </dsp:nvSpPr>
      <dsp:spPr>
        <a:xfrm rot="10659915">
          <a:off x="678631" y="3353140"/>
          <a:ext cx="1957571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5AAF3-E34D-46C6-B377-9B771DD35AEF}">
      <dsp:nvSpPr>
        <dsp:cNvPr id="0" name=""/>
        <dsp:cNvSpPr/>
      </dsp:nvSpPr>
      <dsp:spPr>
        <a:xfrm>
          <a:off x="731" y="3126376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Environmental Issues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2537" y="3158182"/>
        <a:ext cx="1293814" cy="1022329"/>
      </dsp:txXfrm>
    </dsp:sp>
    <dsp:sp modelId="{16C39111-9FE0-4E79-AAA2-40C64F4BD25D}">
      <dsp:nvSpPr>
        <dsp:cNvPr id="0" name=""/>
        <dsp:cNvSpPr/>
      </dsp:nvSpPr>
      <dsp:spPr>
        <a:xfrm rot="12750999">
          <a:off x="1081519" y="2185675"/>
          <a:ext cx="1873814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88921-4C66-462B-9F45-4B47F1712CA1}">
      <dsp:nvSpPr>
        <dsp:cNvPr id="0" name=""/>
        <dsp:cNvSpPr/>
      </dsp:nvSpPr>
      <dsp:spPr>
        <a:xfrm>
          <a:off x="549680" y="1415408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Target market needs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81486" y="1447214"/>
        <a:ext cx="1293814" cy="1022329"/>
      </dsp:txXfrm>
    </dsp:sp>
    <dsp:sp modelId="{A38ACAF4-F347-47C1-94EF-90893C21CFA4}">
      <dsp:nvSpPr>
        <dsp:cNvPr id="0" name=""/>
        <dsp:cNvSpPr/>
      </dsp:nvSpPr>
      <dsp:spPr>
        <a:xfrm rot="14940373">
          <a:off x="2152474" y="1456956"/>
          <a:ext cx="1740278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B6358-DCD7-4BA6-B783-F9F684A47EF0}">
      <dsp:nvSpPr>
        <dsp:cNvPr id="0" name=""/>
        <dsp:cNvSpPr/>
      </dsp:nvSpPr>
      <dsp:spPr>
        <a:xfrm>
          <a:off x="2032158" y="377940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Existing Products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063964" y="409746"/>
        <a:ext cx="1293814" cy="1022329"/>
      </dsp:txXfrm>
    </dsp:sp>
    <dsp:sp modelId="{03E80DF3-7F3F-446A-AB95-803895378D27}">
      <dsp:nvSpPr>
        <dsp:cNvPr id="0" name=""/>
        <dsp:cNvSpPr/>
      </dsp:nvSpPr>
      <dsp:spPr>
        <a:xfrm rot="17228871">
          <a:off x="3440608" y="1446911"/>
          <a:ext cx="1679316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711B-6FA3-4C31-AF5B-98DBC35B12C3}">
      <dsp:nvSpPr>
        <dsp:cNvPr id="0" name=""/>
        <dsp:cNvSpPr/>
      </dsp:nvSpPr>
      <dsp:spPr>
        <a:xfrm>
          <a:off x="3849117" y="377940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Speciality Ranges</a:t>
          </a:r>
        </a:p>
      </dsp:txBody>
      <dsp:txXfrm>
        <a:off x="3880923" y="409746"/>
        <a:ext cx="1293814" cy="1022329"/>
      </dsp:txXfrm>
    </dsp:sp>
    <dsp:sp modelId="{49399F7A-D3DE-43C5-8403-FAD7356664ED}">
      <dsp:nvSpPr>
        <dsp:cNvPr id="0" name=""/>
        <dsp:cNvSpPr/>
      </dsp:nvSpPr>
      <dsp:spPr>
        <a:xfrm rot="19540557">
          <a:off x="4452753" y="2189716"/>
          <a:ext cx="1692381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099FF-F7C4-4066-B634-2C88FC265293}">
      <dsp:nvSpPr>
        <dsp:cNvPr id="0" name=""/>
        <dsp:cNvSpPr/>
      </dsp:nvSpPr>
      <dsp:spPr>
        <a:xfrm>
          <a:off x="5319067" y="1445935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Materials &amp; Components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350873" y="1477741"/>
        <a:ext cx="1293814" cy="1022329"/>
      </dsp:txXfrm>
    </dsp:sp>
    <dsp:sp modelId="{3BF6AB0D-E545-43BF-998C-CAC41AFE6EBA}">
      <dsp:nvSpPr>
        <dsp:cNvPr id="0" name=""/>
        <dsp:cNvSpPr/>
      </dsp:nvSpPr>
      <dsp:spPr>
        <a:xfrm rot="207221">
          <a:off x="4787270" y="3387176"/>
          <a:ext cx="1773594" cy="5526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970C5-9625-4239-8DBB-52DCD1DB9FB1}">
      <dsp:nvSpPr>
        <dsp:cNvPr id="0" name=""/>
        <dsp:cNvSpPr/>
      </dsp:nvSpPr>
      <dsp:spPr>
        <a:xfrm>
          <a:off x="5880541" y="3173961"/>
          <a:ext cx="1357426" cy="10859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w="25400"/>
          <a:bevelB w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Scales Of Production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912347" y="3205767"/>
        <a:ext cx="1293814" cy="102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CAAB-53A1-4589-8030-00B7F539C26E}" type="datetimeFigureOut">
              <a:rPr lang="en-GB" smtClean="0"/>
              <a:pPr/>
              <a:t>10/06/2014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29C7-81EF-465B-B137-68F82F77E2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6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7596-7603-48A5-A147-8E29B0CA5CCB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79950"/>
            <a:ext cx="5387975" cy="4433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95CC-B5A3-42B0-AA48-0AA1661AD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6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304" y="4728592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18619" y="8328992"/>
            <a:ext cx="64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 smtClean="0">
                <a:latin typeface="+mn-lt"/>
              </a:rPr>
              <a:t>Name:</a:t>
            </a:r>
          </a:p>
          <a:p>
            <a:pPr lvl="0"/>
            <a:r>
              <a:rPr lang="en-US" sz="2800" dirty="0" smtClean="0">
                <a:latin typeface="+mn-lt"/>
              </a:rPr>
              <a:t>Candidate Number:</a:t>
            </a:r>
            <a:endParaRPr lang="en-GB" sz="2800" dirty="0"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60240" y="8328992"/>
            <a:ext cx="2592388" cy="4762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639763" indent="0">
              <a:buNone/>
              <a:defRPr sz="2800"/>
            </a:lvl2pPr>
            <a:lvl3pPr marL="1281112" indent="0">
              <a:buNone/>
              <a:defRPr sz="2800"/>
            </a:lvl3pPr>
            <a:lvl4pPr marL="1920875" indent="0">
              <a:buNone/>
              <a:defRPr sz="2800"/>
            </a:lvl4pPr>
            <a:lvl5pPr marL="2560637" indent="0">
              <a:buNone/>
              <a:defRPr sz="2800"/>
            </a:lvl5pPr>
          </a:lstStyle>
          <a:p>
            <a:pPr lvl="0"/>
            <a:r>
              <a:rPr lang="en-GB" dirty="0" smtClean="0"/>
              <a:t>J </a:t>
            </a:r>
            <a:r>
              <a:rPr lang="en-GB" dirty="0" err="1" smtClean="0"/>
              <a:t>Bloggs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32448" y="8761040"/>
            <a:ext cx="2592388" cy="4762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639763" indent="0">
              <a:buNone/>
              <a:defRPr sz="2800"/>
            </a:lvl2pPr>
            <a:lvl3pPr marL="1281112" indent="0">
              <a:buNone/>
              <a:defRPr sz="2800"/>
            </a:lvl3pPr>
            <a:lvl4pPr marL="1920875" indent="0">
              <a:buNone/>
              <a:defRPr sz="2800"/>
            </a:lvl4pPr>
            <a:lvl5pPr marL="2560637" indent="0">
              <a:buNone/>
              <a:defRPr sz="2800"/>
            </a:lvl5pPr>
          </a:lstStyle>
          <a:p>
            <a:pPr lvl="0"/>
            <a:r>
              <a:rPr lang="en-GB" dirty="0" smtClean="0"/>
              <a:t>123456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12768" y="8339846"/>
            <a:ext cx="64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Ecclesfield School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 Number: 36574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40160" y="1488232"/>
            <a:ext cx="11522075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8B8B-02B4-49BC-AA87-220D00F2C831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7758-2684-4AC4-B2B5-E5E575D5A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EF4A-BD2E-4CEC-990D-9506E2A93BA4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38E5-A257-4D2C-A840-8CBE7A3BB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chambers5\AppData\Local\Microsoft\Windows\Temporary Internet Files\Content.IE5\M3DB17IN\Ecco School Logo Full Colour on Whit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5710" r="6082" b="20310"/>
          <a:stretch/>
        </p:blipFill>
        <p:spPr bwMode="auto">
          <a:xfrm>
            <a:off x="389992" y="8260106"/>
            <a:ext cx="1042256" cy="10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09" y="192088"/>
            <a:ext cx="12172456" cy="864096"/>
          </a:xfrm>
        </p:spPr>
        <p:txBody>
          <a:bodyPr anchor="t"/>
          <a:lstStyle>
            <a:lvl1pPr algn="l">
              <a:defRPr sz="4800">
                <a:latin typeface="Forte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28" y="1128193"/>
            <a:ext cx="12155937" cy="70567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9209113" y="8228598"/>
            <a:ext cx="3298952" cy="369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Ecclesfield School:  36574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352128" y="8228013"/>
            <a:ext cx="1109663" cy="1109662"/>
          </a:xfrm>
          <a:prstGeom prst="roundRect">
            <a:avLst>
              <a:gd name="adj" fmla="val 847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208112" y="192088"/>
            <a:ext cx="12385376" cy="921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9209112" y="8617024"/>
            <a:ext cx="3298952" cy="3698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Name: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9209112" y="8977064"/>
            <a:ext cx="3298952" cy="369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Page Number: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1576264" y="8184976"/>
            <a:ext cx="7488831" cy="1152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1936304" y="8112968"/>
            <a:ext cx="248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Findings from this page: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8272" y="8297911"/>
            <a:ext cx="7200800" cy="1039193"/>
          </a:xfrm>
        </p:spPr>
        <p:txBody>
          <a:bodyPr/>
          <a:lstStyle>
            <a:lvl1pPr marL="0" indent="0">
              <a:buNone/>
              <a:defRPr sz="1800"/>
            </a:lvl1pPr>
            <a:lvl2pPr marL="639763" indent="0">
              <a:buNone/>
              <a:defRPr sz="1800"/>
            </a:lvl2pPr>
            <a:lvl3pPr marL="1281112" indent="0">
              <a:buNone/>
              <a:defRPr sz="1800"/>
            </a:lvl3pPr>
            <a:lvl4pPr marL="1920875" indent="0">
              <a:buNone/>
              <a:defRPr sz="1800"/>
            </a:lvl4pPr>
            <a:lvl5pPr marL="2560637" indent="0">
              <a:buNone/>
              <a:defRPr sz="1800"/>
            </a:lvl5pPr>
          </a:lstStyle>
          <a:p>
            <a:pPr lvl="0"/>
            <a:r>
              <a:rPr lang="en-US" dirty="0" smtClean="0"/>
              <a:t>Type your findings here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857184" y="8617024"/>
            <a:ext cx="2506864" cy="360040"/>
          </a:xfrm>
        </p:spPr>
        <p:txBody>
          <a:bodyPr/>
          <a:lstStyle>
            <a:lvl1pPr marL="0" indent="0">
              <a:buNone/>
              <a:defRPr sz="1800"/>
            </a:lvl1pPr>
            <a:lvl2pPr marL="639763" indent="0">
              <a:buNone/>
              <a:defRPr sz="1800"/>
            </a:lvl2pPr>
            <a:lvl3pPr marL="1281112" indent="0">
              <a:buNone/>
              <a:defRPr sz="1800"/>
            </a:lvl3pPr>
            <a:lvl4pPr marL="1920875" indent="0">
              <a:buNone/>
              <a:defRPr sz="1800"/>
            </a:lvl4pPr>
            <a:lvl5pPr marL="2560637" indent="0">
              <a:buNone/>
              <a:defRPr sz="1800"/>
            </a:lvl5pPr>
          </a:lstStyle>
          <a:p>
            <a:pPr lvl="0"/>
            <a:r>
              <a:rPr lang="en-US" dirty="0" smtClean="0"/>
              <a:t>J </a:t>
            </a:r>
            <a:r>
              <a:rPr lang="en-US" dirty="0" err="1" smtClean="0"/>
              <a:t>Bloggs</a:t>
            </a:r>
            <a:endParaRPr lang="en-GB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0649272" y="8986913"/>
            <a:ext cx="1800200" cy="360040"/>
          </a:xfrm>
        </p:spPr>
        <p:txBody>
          <a:bodyPr/>
          <a:lstStyle>
            <a:lvl1pPr marL="0" indent="0">
              <a:buNone/>
              <a:defRPr sz="1800"/>
            </a:lvl1pPr>
            <a:lvl2pPr marL="639763" indent="0">
              <a:buNone/>
              <a:defRPr sz="1800"/>
            </a:lvl2pPr>
            <a:lvl3pPr marL="1281112" indent="0">
              <a:buNone/>
              <a:defRPr sz="1800"/>
            </a:lvl3pPr>
            <a:lvl4pPr marL="1920875" indent="0">
              <a:buNone/>
              <a:defRPr sz="1800"/>
            </a:lvl4pPr>
            <a:lvl5pPr marL="2560637" indent="0">
              <a:buNone/>
              <a:defRPr sz="1800"/>
            </a:lvl5pPr>
          </a:lstStyle>
          <a:p>
            <a:pPr lvl="0"/>
            <a:r>
              <a:rPr lang="en-US" dirty="0" smtClean="0"/>
              <a:t>#12345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DA69-EC91-4796-BE07-56F0EF731759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6F12-8D07-4954-97DF-EE74A0E3F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B30E-C6CB-4AD3-BC43-37D4FC33EC8F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FBFA-DCFC-48D8-9DEC-599016660C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F057-2E98-44A2-8126-66529A0FF61B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1226-53CF-44BD-830B-4EF3E241F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81FE-FDD2-4433-822F-98153F50369A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0602-8994-45B6-BE72-291952C6C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8B40-4E43-4E83-9913-E27E395BA7FE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A58C-465B-4177-A232-918B9688C4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1937-83FD-4C39-9AFF-225AA0CFFC61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1847-D0F8-4B22-B88F-B5F25730C8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6D18-79E8-4316-90BB-3610B9E478D1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FE54-1519-41E8-B778-1A9453B19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AB7B7-9C7E-45FC-86BE-2B3533B609FE}" type="datetimeFigureOut">
              <a:rPr lang="en-US"/>
              <a:pPr>
                <a:defRPr/>
              </a:pPr>
              <a:t>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2FE6B-11D8-4B53-A6BA-13121B4E93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08112" y="192088"/>
            <a:ext cx="12385376" cy="921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0160" y="552128"/>
            <a:ext cx="115220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640080" algn="ctr" rtl="0" eaLnBrk="1" fontAlgn="base" hangingPunct="1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1280160" algn="ctr" rtl="0" eaLnBrk="1" fontAlgn="base" hangingPunct="1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920240" algn="ctr" rtl="0" eaLnBrk="1" fontAlgn="base" hangingPunct="1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2560320" algn="ctr" rtl="0" eaLnBrk="1" fontAlgn="base" hangingPunct="1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Food Technology Coursework </a:t>
            </a:r>
            <a:endParaRPr lang="en-GB" sz="8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160" y="4800600"/>
            <a:ext cx="115220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Template border sheets</a:t>
            </a:r>
          </a:p>
          <a:p>
            <a:r>
              <a:rPr lang="en-GB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 THIS FOR YOUR FRONT COVER</a:t>
            </a:r>
            <a:endParaRPr lang="en-GB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9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Ideas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Ideas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Planning &amp; Evaluation 1 &amp;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Planning &amp; Evaluation 3 &amp;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Recipe Planning &amp; Evaluation 5 &amp;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Products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Evaluation of development and ingredients </a:t>
            </a:r>
            <a:r>
              <a:rPr lang="en-GB" sz="4400" dirty="0" smtClean="0"/>
              <a:t>list</a:t>
            </a:r>
            <a:r>
              <a:rPr lang="en-GB" sz="3600" dirty="0" smtClean="0"/>
              <a:t>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0001200" y="8567914"/>
            <a:ext cx="1230843" cy="36004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J </a:t>
            </a:r>
            <a:r>
              <a:rPr lang="en-US" dirty="0" err="1" smtClean="0"/>
              <a:t>Bloggs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28392" y="3720480"/>
            <a:ext cx="7344816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 smtClean="0"/>
              <a:t>GCSE Supermarket Speciality Range</a:t>
            </a:r>
            <a:endParaRPr lang="en-GB" sz="6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Chart/Production Plan (QC &amp; QA)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Controlled Assessment </a:t>
            </a:r>
            <a:r>
              <a:rPr lang="en-GB" dirty="0" smtClean="0"/>
              <a:t>Diary: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by client (3</a:t>
            </a:r>
            <a:r>
              <a:rPr lang="en-GB" baseline="30000" dirty="0"/>
              <a:t>rd</a:t>
            </a:r>
            <a:r>
              <a:rPr lang="en-GB" dirty="0"/>
              <a:t> Party Testing</a:t>
            </a:r>
            <a:r>
              <a:rPr lang="en-GB" dirty="0" smtClean="0"/>
              <a:t>):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V Specification: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Nutritional Profile (Food in Focus):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Brief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745590" y="408112"/>
            <a:ext cx="5703882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32192" y="463858"/>
            <a:ext cx="53012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CONTEXT: </a:t>
            </a:r>
            <a:r>
              <a:rPr lang="en-GB" sz="1400" b="1" dirty="0"/>
              <a:t>Ready made </a:t>
            </a:r>
            <a:r>
              <a:rPr lang="en-GB" sz="1400" b="1" dirty="0" smtClean="0"/>
              <a:t>products</a:t>
            </a:r>
          </a:p>
          <a:p>
            <a:r>
              <a:rPr lang="en-GB" sz="1400" dirty="0" smtClean="0"/>
              <a:t>Readymade </a:t>
            </a:r>
            <a:r>
              <a:rPr lang="en-GB" sz="1400" dirty="0"/>
              <a:t>food products are an ever expanding market. A supermarket wishes </a:t>
            </a:r>
            <a:r>
              <a:rPr lang="en-GB" sz="1400" dirty="0" smtClean="0"/>
              <a:t>to extend </a:t>
            </a:r>
            <a:r>
              <a:rPr lang="en-GB" sz="1400" dirty="0"/>
              <a:t>the current range of savoury ready meals and ready made desserts.</a:t>
            </a:r>
          </a:p>
          <a:p>
            <a:r>
              <a:rPr lang="en-GB" sz="1400" b="1" dirty="0"/>
              <a:t>Design Task 3</a:t>
            </a:r>
          </a:p>
          <a:p>
            <a:r>
              <a:rPr lang="en-GB" sz="1400" dirty="0"/>
              <a:t>Design and make a savoury or sweet chilled ready made product </a:t>
            </a:r>
            <a:r>
              <a:rPr lang="en-GB" sz="1400" dirty="0" smtClean="0"/>
              <a:t>that could </a:t>
            </a:r>
            <a:r>
              <a:rPr lang="en-GB" sz="1400" dirty="0"/>
              <a:t>be sold from a supermarket’s ‘speciality range’.</a:t>
            </a:r>
          </a:p>
        </p:txBody>
      </p:sp>
    </p:spTree>
    <p:extLst>
      <p:ext uri="{BB962C8B-B14F-4D97-AF65-F5344CB8AC3E}">
        <p14:creationId xmlns:p14="http://schemas.microsoft.com/office/powerpoint/2010/main" val="33643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112" y="192088"/>
            <a:ext cx="12385376" cy="921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279400" y="192088"/>
            <a:ext cx="6337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 dirty="0">
                <a:latin typeface="Forte" pitchFamily="66" charset="0"/>
              </a:rPr>
              <a:t>Design Brief </a:t>
            </a:r>
            <a:r>
              <a:rPr lang="en-GB" sz="4800" dirty="0" smtClean="0">
                <a:latin typeface="Forte" pitchFamily="66" charset="0"/>
              </a:rPr>
              <a:t>Analysis:</a:t>
            </a:r>
            <a:endParaRPr lang="en-GB" sz="4800" dirty="0">
              <a:latin typeface="Forte" pitchFamily="66" charset="0"/>
            </a:endParaRP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3016424" y="2928392"/>
            <a:ext cx="7238702" cy="4969297"/>
            <a:chOff x="1970857" y="2423369"/>
            <a:chExt cx="8534401" cy="5689600"/>
          </a:xfrm>
        </p:grpSpPr>
        <p:graphicFrame>
          <p:nvGraphicFramePr>
            <p:cNvPr id="19" name="Diagram 18"/>
            <p:cNvGraphicFramePr/>
            <p:nvPr/>
          </p:nvGraphicFramePr>
          <p:xfrm>
            <a:off x="1970857" y="2423369"/>
            <a:ext cx="8534401" cy="568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Rounded Rectangle 19"/>
            <p:cNvSpPr/>
            <p:nvPr/>
          </p:nvSpPr>
          <p:spPr>
            <a:xfrm>
              <a:off x="5176664" y="2856384"/>
              <a:ext cx="288032" cy="28803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76464" y="4944616"/>
              <a:ext cx="288032" cy="288032"/>
            </a:xfrm>
            <a:prstGeom prst="roundRect">
              <a:avLst/>
            </a:prstGeom>
            <a:solidFill>
              <a:srgbClr val="FF0066"/>
            </a:solidFill>
            <a:effectLst>
              <a:glow rad="228600">
                <a:srgbClr val="FF0066">
                  <a:alpha val="40000"/>
                </a:srgb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36704" y="2856384"/>
              <a:ext cx="288032" cy="288032"/>
            </a:xfrm>
            <a:prstGeom prst="roundRect">
              <a:avLst/>
            </a:prstGeom>
            <a:solidFill>
              <a:srgbClr val="FF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744616" y="3648472"/>
              <a:ext cx="288032" cy="288032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53128" y="5088632"/>
              <a:ext cx="288032" cy="288032"/>
            </a:xfrm>
            <a:prstGeom prst="roundRect">
              <a:avLst/>
            </a:prstGeom>
            <a:solidFill>
              <a:srgbClr val="00FF00"/>
            </a:solidFill>
            <a:ln>
              <a:solidFill>
                <a:schemeClr val="accent1"/>
              </a:solidFill>
            </a:ln>
            <a:effectLst>
              <a:glow rad="228600">
                <a:srgbClr val="00FF00">
                  <a:alpha val="40000"/>
                </a:srgb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104656" y="3720480"/>
              <a:ext cx="288032" cy="2880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64696" y="3792488"/>
              <a:ext cx="288032" cy="288032"/>
            </a:xfrm>
            <a:prstGeom prst="roundRect">
              <a:avLst/>
            </a:prstGeom>
            <a:solidFill>
              <a:srgbClr val="00FF00"/>
            </a:solidFill>
            <a:ln>
              <a:solidFill>
                <a:schemeClr val="accent1"/>
              </a:solidFill>
            </a:ln>
            <a:effectLst>
              <a:glow rad="228600">
                <a:srgbClr val="00FF00">
                  <a:alpha val="40000"/>
                </a:srgb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736504" y="5016624"/>
              <a:ext cx="288032" cy="288032"/>
            </a:xfrm>
            <a:prstGeom prst="roundRect">
              <a:avLst/>
            </a:prstGeom>
            <a:solidFill>
              <a:srgbClr val="00FF00"/>
            </a:solidFill>
            <a:ln>
              <a:solidFill>
                <a:schemeClr val="accent1"/>
              </a:solidFill>
            </a:ln>
            <a:effectLst>
              <a:glow rad="228600">
                <a:srgbClr val="00FF00">
                  <a:alpha val="40000"/>
                </a:srgb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088432" y="7032848"/>
              <a:ext cx="288032" cy="2880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0073208" y="7104856"/>
              <a:ext cx="288032" cy="2880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24936" y="3792488"/>
              <a:ext cx="288032" cy="2880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3088" y="5016624"/>
              <a:ext cx="288032" cy="288032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16424" y="4872608"/>
              <a:ext cx="288032" cy="288032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08512" y="4080520"/>
              <a:ext cx="288032" cy="288032"/>
            </a:xfrm>
            <a:prstGeom prst="roundRect">
              <a:avLst/>
            </a:prstGeom>
            <a:solidFill>
              <a:srgbClr val="FF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264896" y="3720480"/>
              <a:ext cx="288032" cy="288032"/>
            </a:xfrm>
            <a:prstGeom prst="roundRect">
              <a:avLst/>
            </a:prstGeom>
            <a:solidFill>
              <a:srgbClr val="FF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448472" y="4008512"/>
              <a:ext cx="288032" cy="28803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16224" y="2280320"/>
            <a:ext cx="98650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a starting point  brainstorm the brief and use  lots of headings  like the ones  shown here. (Don’t just copy this one though!)  Include all the highlighted key words above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6328792" y="408112"/>
            <a:ext cx="6120680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544816" y="463858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CONTEXT: </a:t>
            </a:r>
            <a:r>
              <a:rPr lang="en-GB" sz="1400" b="1" dirty="0"/>
              <a:t>Ready made </a:t>
            </a:r>
            <a:r>
              <a:rPr lang="en-GB" sz="1400" b="1" dirty="0" smtClean="0"/>
              <a:t>products</a:t>
            </a:r>
          </a:p>
          <a:p>
            <a:r>
              <a:rPr lang="en-GB" sz="1400" dirty="0" smtClean="0"/>
              <a:t>Readymade </a:t>
            </a:r>
            <a:r>
              <a:rPr lang="en-GB" sz="1400" dirty="0"/>
              <a:t>food products are an ever expanding market. A supermarket wishes </a:t>
            </a:r>
            <a:r>
              <a:rPr lang="en-GB" sz="1400" dirty="0" smtClean="0"/>
              <a:t>to extend </a:t>
            </a:r>
            <a:r>
              <a:rPr lang="en-GB" sz="1400" dirty="0"/>
              <a:t>the current range of savoury ready meals and ready made desserts.</a:t>
            </a:r>
          </a:p>
          <a:p>
            <a:r>
              <a:rPr lang="en-GB" sz="1400" b="1" dirty="0"/>
              <a:t>Design Task 3</a:t>
            </a:r>
          </a:p>
          <a:p>
            <a:r>
              <a:rPr lang="en-GB" sz="1400" dirty="0"/>
              <a:t>Design and make a savoury or sweet chilled ready made product </a:t>
            </a:r>
            <a:r>
              <a:rPr lang="en-GB" sz="1400" dirty="0" smtClean="0"/>
              <a:t>that could </a:t>
            </a:r>
            <a:r>
              <a:rPr lang="en-GB" sz="1400" dirty="0"/>
              <a:t>be sold from a supermarket’s ‘speciality range’.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Specialist Research: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Issues: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Questionnaire: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Analysis &amp; User Profile: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29" y="1128193"/>
            <a:ext cx="5760640" cy="70567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256784" y="1128192"/>
            <a:ext cx="6286512" cy="6681002"/>
            <a:chOff x="0" y="0"/>
            <a:chExt cx="6286512" cy="668100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8226" y="3037523"/>
              <a:ext cx="3126105" cy="21432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857356" y="2940368"/>
              <a:ext cx="1368743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 b="1" smtClean="0">
                  <a:solidFill>
                    <a:srgbClr val="000000"/>
                  </a:solidFill>
                  <a:latin typeface="Arial" charset="0"/>
                </a:rPr>
                <a:t>Personal Information</a:t>
              </a:r>
              <a:endParaRPr lang="en-GB" sz="900" b="1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0048"/>
              <a:ext cx="5857884" cy="992982"/>
            </a:xfrm>
            <a:prstGeom prst="rect">
              <a:avLst/>
            </a:prstGeom>
            <a:noFill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95877" cy="381477"/>
            </a:xfrm>
            <a:prstGeom prst="rect">
              <a:avLst/>
            </a:prstGeom>
            <a:noFill/>
          </p:spPr>
        </p:pic>
        <p:sp>
          <p:nvSpPr>
            <p:cNvPr id="12" name="Rectangle 1"/>
            <p:cNvSpPr txBox="1">
              <a:spLocks noChangeArrowheads="1"/>
            </p:cNvSpPr>
            <p:nvPr/>
          </p:nvSpPr>
          <p:spPr bwMode="auto">
            <a:xfrm>
              <a:off x="40005" y="45720"/>
              <a:ext cx="1215867" cy="29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facebook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4448" y="0"/>
              <a:ext cx="762953" cy="381477"/>
            </a:xfrm>
            <a:prstGeom prst="rect">
              <a:avLst/>
            </a:prstGeom>
            <a:noFill/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7400" y="0"/>
              <a:ext cx="838677" cy="381477"/>
            </a:xfrm>
            <a:prstGeom prst="rect">
              <a:avLst/>
            </a:prstGeom>
            <a:noFill/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4648" y="0"/>
              <a:ext cx="762953" cy="381477"/>
            </a:xfrm>
            <a:prstGeom prst="rect">
              <a:avLst/>
            </a:prstGeom>
            <a:noFill/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7600" y="0"/>
              <a:ext cx="838677" cy="381477"/>
            </a:xfrm>
            <a:prstGeom prst="rect">
              <a:avLst/>
            </a:prstGeom>
            <a:noFill/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4848" y="0"/>
              <a:ext cx="1363036" cy="381477"/>
            </a:xfrm>
            <a:prstGeom prst="rect">
              <a:avLst/>
            </a:prstGeom>
            <a:noFill/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500430" y="142852"/>
              <a:ext cx="1673067" cy="1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200" dirty="0" smtClean="0">
                  <a:solidFill>
                    <a:srgbClr val="FFFFFF"/>
                  </a:solidFill>
                  <a:latin typeface="Arial" charset="0"/>
                </a:rPr>
                <a:t>XXXXXXX</a:t>
              </a:r>
              <a:endParaRPr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929190" y="142852"/>
              <a:ext cx="910113" cy="1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200" smtClean="0">
                  <a:solidFill>
                    <a:srgbClr val="FFFFFF"/>
                  </a:solidFill>
                  <a:latin typeface="Arial" charset="0"/>
                </a:rPr>
                <a:t>Logout</a:t>
              </a:r>
              <a:endParaRPr lang="en-GB" sz="12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92882" y="2483168"/>
              <a:ext cx="1520190" cy="10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700" u="sng" dirty="0" smtClean="0">
                  <a:solidFill>
                    <a:srgbClr val="009999"/>
                  </a:solidFill>
                  <a:latin typeface="Arial" charset="0"/>
                </a:rPr>
                <a:t>View photos of XXXXXX(5)</a:t>
              </a:r>
              <a:endParaRPr lang="en-GB" sz="700" u="sng" dirty="0">
                <a:solidFill>
                  <a:srgbClr val="009999"/>
                </a:solidFill>
                <a:latin typeface="Arial" charset="0"/>
              </a:endParaRPr>
            </a:p>
          </p:txBody>
        </p:sp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448" y="2657475"/>
              <a:ext cx="1601629" cy="20003"/>
            </a:xfrm>
            <a:prstGeom prst="rect">
              <a:avLst/>
            </a:prstGeom>
            <a:noFill/>
          </p:spPr>
        </p:pic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92882" y="2711768"/>
              <a:ext cx="1520190" cy="10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700" dirty="0" smtClean="0">
                  <a:solidFill>
                    <a:srgbClr val="000000"/>
                  </a:solidFill>
                  <a:latin typeface="Arial" charset="0"/>
                </a:rPr>
                <a:t>Send XXXXXXXX a message</a:t>
              </a:r>
              <a:endParaRPr lang="en-GB" sz="7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92882" y="2940368"/>
              <a:ext cx="1520190" cy="10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700" dirty="0" smtClean="0">
                  <a:solidFill>
                    <a:srgbClr val="000000"/>
                  </a:solidFill>
                  <a:latin typeface="Arial" charset="0"/>
                </a:rPr>
                <a:t>Poke message</a:t>
              </a:r>
              <a:endParaRPr lang="en-GB" sz="7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448" y="2886075"/>
              <a:ext cx="1601629" cy="20003"/>
            </a:xfrm>
            <a:prstGeom prst="rect">
              <a:avLst/>
            </a:prstGeom>
            <a:noFill/>
          </p:spPr>
        </p:pic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448" y="3114675"/>
              <a:ext cx="1601629" cy="20003"/>
            </a:xfrm>
            <a:prstGeom prst="rect">
              <a:avLst/>
            </a:prstGeom>
            <a:noFill/>
          </p:spPr>
        </p:pic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85918" y="1143000"/>
              <a:ext cx="838677" cy="248603"/>
            </a:xfrm>
            <a:prstGeom prst="rect">
              <a:avLst/>
            </a:prstGeom>
            <a:noFill/>
          </p:spPr>
        </p:pic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825923" y="1188720"/>
              <a:ext cx="758667" cy="14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000" dirty="0" smtClean="0">
                  <a:solidFill>
                    <a:schemeClr val="tx2"/>
                  </a:solidFill>
                  <a:latin typeface="Arial" charset="0"/>
                </a:rPr>
                <a:t>Wall</a:t>
              </a:r>
              <a:endParaRPr lang="en-GB" sz="1000" dirty="0">
                <a:solidFill>
                  <a:schemeClr val="tx2"/>
                </a:solidFill>
                <a:latin typeface="Arial" charset="0"/>
              </a:endParaRPr>
            </a:p>
          </p:txBody>
        </p:sp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14593" y="1132999"/>
              <a:ext cx="781527" cy="277178"/>
            </a:xfrm>
            <a:prstGeom prst="rect">
              <a:avLst/>
            </a:prstGeom>
            <a:noFill/>
          </p:spPr>
        </p:pic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668886" y="1193007"/>
              <a:ext cx="672942" cy="14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000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</a:rPr>
                <a:t>Info</a:t>
              </a:r>
              <a:endParaRPr lang="en-GB" sz="1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76117" y="1132999"/>
              <a:ext cx="781526" cy="277178"/>
            </a:xfrm>
            <a:prstGeom prst="rect">
              <a:avLst/>
            </a:prstGeom>
            <a:noFill/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430410" y="1193007"/>
              <a:ext cx="672941" cy="14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000" dirty="0" smtClean="0">
                  <a:solidFill>
                    <a:schemeClr val="tx2"/>
                  </a:solidFill>
                  <a:latin typeface="Arial" charset="0"/>
                </a:rPr>
                <a:t>Photos</a:t>
              </a:r>
              <a:endParaRPr lang="en-GB" sz="1000" dirty="0">
                <a:solidFill>
                  <a:schemeClr val="tx2"/>
                </a:solidFill>
                <a:latin typeface="Arial" charset="0"/>
              </a:endParaRPr>
            </a:p>
          </p:txBody>
        </p:sp>
        <p:pic>
          <p:nvPicPr>
            <p:cNvPr id="32" name="Picture 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37641" y="1132999"/>
              <a:ext cx="782955" cy="277178"/>
            </a:xfrm>
            <a:prstGeom prst="rect">
              <a:avLst/>
            </a:prstGeom>
            <a:noFill/>
          </p:spPr>
        </p:pic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4193362" y="1193007"/>
              <a:ext cx="671513" cy="14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000" dirty="0" smtClean="0">
                  <a:solidFill>
                    <a:schemeClr val="tx2"/>
                  </a:solidFill>
                  <a:latin typeface="Arial" charset="0"/>
                </a:rPr>
                <a:t>Videos</a:t>
              </a:r>
              <a:endParaRPr lang="en-GB" sz="1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1857356" y="1645920"/>
              <a:ext cx="1140143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 b="1" dirty="0" smtClean="0">
                  <a:solidFill>
                    <a:srgbClr val="000000"/>
                  </a:solidFill>
                  <a:latin typeface="Arial" charset="0"/>
                </a:rPr>
                <a:t>Basic Information</a:t>
              </a:r>
              <a:endParaRPr lang="en-GB" sz="9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1448" y="3276125"/>
              <a:ext cx="1601629" cy="230028"/>
            </a:xfrm>
            <a:prstGeom prst="rect">
              <a:avLst/>
            </a:prstGeom>
            <a:noFill/>
          </p:spPr>
        </p:pic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2882" y="3321845"/>
              <a:ext cx="1520190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 smtClean="0">
                  <a:solidFill>
                    <a:srgbClr val="000000"/>
                  </a:solidFill>
                  <a:latin typeface="Arial" charset="0"/>
                </a:rPr>
                <a:t>Information</a:t>
              </a:r>
              <a:endParaRPr lang="en-GB" sz="9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448" y="3266123"/>
              <a:ext cx="1601629" cy="21432"/>
            </a:xfrm>
            <a:prstGeom prst="rect">
              <a:avLst/>
            </a:prstGeom>
            <a:noFill/>
          </p:spPr>
        </p:pic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92882" y="3626168"/>
              <a:ext cx="15201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Networks</a:t>
              </a:r>
              <a:r>
                <a:rPr lang="en-GB" sz="800" dirty="0" smtClean="0">
                  <a:solidFill>
                    <a:srgbClr val="D9DCE7"/>
                  </a:solidFill>
                  <a:latin typeface="Arial" charset="0"/>
                </a:rPr>
                <a:t>: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Birthday: 10/04/1988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Political: N/A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Religion: Catholic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Hometown: Georgia</a:t>
              </a:r>
              <a:endParaRPr lang="en-GB" dirty="0"/>
            </a:p>
          </p:txBody>
        </p:sp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448" y="4866323"/>
              <a:ext cx="1601629" cy="20003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1448" y="4876325"/>
              <a:ext cx="1601629" cy="230028"/>
            </a:xfrm>
            <a:prstGeom prst="rect">
              <a:avLst/>
            </a:prstGeom>
            <a:noFill/>
          </p:spPr>
        </p:pic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92882" y="4922045"/>
              <a:ext cx="1520190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 smtClean="0">
                  <a:solidFill>
                    <a:srgbClr val="000000"/>
                  </a:solidFill>
                  <a:latin typeface="Arial" charset="0"/>
                </a:rPr>
                <a:t>Photos</a:t>
              </a:r>
              <a:endParaRPr lang="en-GB" sz="9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3" cstate="print"/>
            <a:srcRect t="-140000" b="-140000"/>
            <a:stretch>
              <a:fillRect/>
            </a:stretch>
          </p:blipFill>
          <p:spPr bwMode="auto">
            <a:xfrm>
              <a:off x="3001078" y="1715071"/>
              <a:ext cx="3200400" cy="76011"/>
            </a:xfrm>
            <a:prstGeom prst="rect">
              <a:avLst/>
            </a:prstGeom>
            <a:noFill/>
          </p:spPr>
        </p:pic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1857356" y="1950244"/>
              <a:ext cx="3044666" cy="81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Networks: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Sex: Male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Birthday: 10/04/1988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Hometown: Georgia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Relationship Status: </a:t>
              </a:r>
              <a:r>
                <a:rPr lang="en-GB" sz="800" dirty="0" smtClean="0">
                  <a:solidFill>
                    <a:srgbClr val="959EBD"/>
                  </a:solidFill>
                </a:rPr>
                <a:t>Single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Political Views: N/A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Religious Views: Catholic</a:t>
              </a:r>
              <a:endParaRPr lang="en-GB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1857356" y="3286124"/>
              <a:ext cx="4429156" cy="81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Activities: Basketball, Swimming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Interests: Computers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Music: Pop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Movies: Pitch Perfect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TV Shows: Simpsons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Books: The hunger games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Dietary Needs: None</a:t>
              </a:r>
              <a:endParaRPr lang="en-GB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878682" y="5532120"/>
              <a:ext cx="75723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smtClean="0">
                  <a:solidFill>
                    <a:srgbClr val="333399"/>
                  </a:solidFill>
                  <a:latin typeface="Arial" charset="0"/>
                </a:rPr>
                <a:t>The Family</a:t>
              </a:r>
              <a:endParaRPr lang="en-GB" smtClean="0"/>
            </a:p>
            <a:p>
              <a:pPr>
                <a:lnSpc>
                  <a:spcPct val="95000"/>
                </a:lnSpc>
              </a:pPr>
              <a:r>
                <a:rPr lang="en-GB" sz="800" smtClean="0">
                  <a:solidFill>
                    <a:srgbClr val="000000"/>
                  </a:solidFill>
                  <a:latin typeface="Arial" charset="0"/>
                </a:rPr>
                <a:t>Updated last Tuesday</a:t>
              </a:r>
              <a:endParaRPr lang="en-GB" sz="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192882" y="5150644"/>
              <a:ext cx="757238" cy="10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700" smtClean="0">
                  <a:solidFill>
                    <a:srgbClr val="000000"/>
                  </a:solidFill>
                  <a:latin typeface="Arial" charset="0"/>
                </a:rPr>
                <a:t>2 Albums</a:t>
              </a:r>
              <a:endParaRPr lang="en-GB" sz="7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878682" y="6217920"/>
              <a:ext cx="75723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333399"/>
                  </a:solidFill>
                  <a:latin typeface="Arial" charset="0"/>
                </a:rPr>
                <a:t>Beach Holiday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000000"/>
                  </a:solidFill>
                  <a:latin typeface="Arial" charset="0"/>
                </a:rPr>
                <a:t>Updated two months ago</a:t>
              </a:r>
              <a:endParaRPr lang="en-GB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1857356" y="4312579"/>
              <a:ext cx="1368743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 b="1" smtClean="0">
                  <a:solidFill>
                    <a:srgbClr val="000000"/>
                  </a:solidFill>
                  <a:latin typeface="Arial" charset="0"/>
                </a:rPr>
                <a:t>Further Information</a:t>
              </a:r>
              <a:endParaRPr lang="en-GB" sz="900" b="1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9" name="Picture 5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00364" y="4409734"/>
              <a:ext cx="3201828" cy="20003"/>
            </a:xfrm>
            <a:prstGeom prst="rect">
              <a:avLst/>
            </a:prstGeom>
            <a:noFill/>
          </p:spPr>
        </p:pic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1857356" y="4616903"/>
              <a:ext cx="4187666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Food: Waffles</a:t>
              </a:r>
              <a:endParaRPr lang="en-GB" dirty="0" smtClean="0"/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Fruit: Pineapple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Cuisine: Italian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Comfort Food: Ice cream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Best Starter Dish: Prawn Cocktail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Best  Main Course: Sausage Casserole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Best Dessert: Cheesecake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Spice/Flavour: Cumin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Preferred Cooking Style: Italian</a:t>
              </a:r>
            </a:p>
            <a:p>
              <a:pPr>
                <a:lnSpc>
                  <a:spcPct val="95000"/>
                </a:lnSpc>
              </a:pP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Favourite Supermarket: Wal</a:t>
              </a:r>
              <a:r>
                <a:rPr lang="en-GB" sz="800" dirty="0">
                  <a:solidFill>
                    <a:srgbClr val="959EBD"/>
                  </a:solidFill>
                </a:rPr>
                <a:t>-</a:t>
              </a:r>
              <a:r>
                <a:rPr lang="en-GB" sz="800" dirty="0" smtClean="0">
                  <a:solidFill>
                    <a:srgbClr val="959EBD"/>
                  </a:solidFill>
                  <a:latin typeface="Arial" charset="0"/>
                </a:rPr>
                <a:t>Mart</a:t>
              </a:r>
            </a:p>
          </p:txBody>
        </p:sp>
        <p:pic>
          <p:nvPicPr>
            <p:cNvPr id="51" name="Picture 4" descr="http://boe.faye.k12.wv.us/FC%20Website/parents/family.jpg"/>
            <p:cNvPicPr>
              <a:picLocks noChangeAspect="1" noChangeArrowheads="1"/>
            </p:cNvPicPr>
            <p:nvPr/>
          </p:nvPicPr>
          <p:blipFill>
            <a:blip r:embed="rId14" cstate="print"/>
            <a:srcRect l="15385" r="15385" b="23077"/>
            <a:stretch>
              <a:fillRect/>
            </a:stretch>
          </p:blipFill>
          <p:spPr bwMode="auto">
            <a:xfrm>
              <a:off x="142844" y="5286388"/>
              <a:ext cx="723310" cy="642942"/>
            </a:xfrm>
            <a:prstGeom prst="rect">
              <a:avLst/>
            </a:prstGeom>
            <a:noFill/>
          </p:spPr>
        </p:pic>
        <p:pic>
          <p:nvPicPr>
            <p:cNvPr id="52" name="Picture 6" descr="http://home.earthlink.net/~familyassets/sitebuildercontent/sitebuilderpictures/family.jpg"/>
            <p:cNvPicPr>
              <a:picLocks noChangeAspect="1" noChangeArrowheads="1"/>
            </p:cNvPicPr>
            <p:nvPr/>
          </p:nvPicPr>
          <p:blipFill>
            <a:blip r:embed="rId15" cstate="print"/>
            <a:srcRect t="36675"/>
            <a:stretch>
              <a:fillRect/>
            </a:stretch>
          </p:blipFill>
          <p:spPr bwMode="auto">
            <a:xfrm>
              <a:off x="142844" y="6000768"/>
              <a:ext cx="714380" cy="680234"/>
            </a:xfrm>
            <a:prstGeom prst="rect">
              <a:avLst/>
            </a:prstGeom>
            <a:noFill/>
          </p:spPr>
        </p:pic>
      </p:grpSp>
      <p:sp>
        <p:nvSpPr>
          <p:cNvPr id="53" name="TextBox 52"/>
          <p:cNvSpPr txBox="1"/>
          <p:nvPr/>
        </p:nvSpPr>
        <p:spPr>
          <a:xfrm>
            <a:off x="8034863" y="1820065"/>
            <a:ext cx="41985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XXXXXXX is eating Cheesecake and drinking Coffee at home after a  long day</a:t>
            </a:r>
            <a:endParaRPr lang="en-GB" sz="900" dirty="0"/>
          </a:p>
        </p:txBody>
      </p:sp>
      <p:pic>
        <p:nvPicPr>
          <p:cNvPr id="54" name="Picture 2" descr="http://www.goalsandpreferences.uni-hd.de/images/simo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66819" y="1553809"/>
            <a:ext cx="1285884" cy="1933970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8187263" y="1972465"/>
            <a:ext cx="41985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XXXXXXX is eating Cheesecake and drinking Coffee at home after a  long day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69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co bor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458</Words>
  <Application>Microsoft Office PowerPoint</Application>
  <PresentationFormat>A3 Paper (297x420 mm)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Ecco border</vt:lpstr>
      <vt:lpstr>PowerPoint Presentation</vt:lpstr>
      <vt:lpstr>PowerPoint Presentation</vt:lpstr>
      <vt:lpstr>Design Brief Analysis</vt:lpstr>
      <vt:lpstr>PowerPoint Presentation</vt:lpstr>
      <vt:lpstr>Specialist Research: </vt:lpstr>
      <vt:lpstr>Environmental Issues: </vt:lpstr>
      <vt:lpstr>Questionnaire: </vt:lpstr>
      <vt:lpstr>Research Analysis &amp; User Profile: </vt:lpstr>
      <vt:lpstr>Specification</vt:lpstr>
      <vt:lpstr>Initial Ideas 1</vt:lpstr>
      <vt:lpstr>Initial Ideas 2</vt:lpstr>
      <vt:lpstr>Recipe Planning &amp; Evaluation 1 &amp; 2</vt:lpstr>
      <vt:lpstr>Recipe Planning &amp; Evaluation 3 &amp; 4</vt:lpstr>
      <vt:lpstr>Recipe Planning &amp; Evaluation 5 &amp; 6</vt:lpstr>
      <vt:lpstr>Existing Products Research</vt:lpstr>
      <vt:lpstr>Development 1</vt:lpstr>
      <vt:lpstr>Development 2</vt:lpstr>
      <vt:lpstr>Development 3</vt:lpstr>
      <vt:lpstr>Evaluation of development and ingredients list:</vt:lpstr>
      <vt:lpstr>Flow Chart/Production Plan (QC &amp; QA)</vt:lpstr>
      <vt:lpstr>Controlled Assessment Diary:</vt:lpstr>
      <vt:lpstr>Testing by client (3rd Party Testing): </vt:lpstr>
      <vt:lpstr>Evaluation V Specification:</vt:lpstr>
      <vt:lpstr>Nutritional Profile (Food in Focus):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imorecroft</cp:lastModifiedBy>
  <cp:revision>159</cp:revision>
  <dcterms:created xsi:type="dcterms:W3CDTF">2010-04-19T20:02:35Z</dcterms:created>
  <dcterms:modified xsi:type="dcterms:W3CDTF">2014-06-10T09:59:52Z</dcterms:modified>
</cp:coreProperties>
</file>